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66" r:id="rId4"/>
    <p:sldId id="267" r:id="rId5"/>
    <p:sldId id="26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FDB6C24-588A-4795-A5F1-0072ABA008DA}">
          <p14:sldIdLst>
            <p14:sldId id="265"/>
            <p14:sldId id="256"/>
            <p14:sldId id="266"/>
            <p14:sldId id="267"/>
            <p14:sldId id="26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3568230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921523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1073016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09862-17F8-4EE4-942A-2529D2BF8616}"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379337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809862-17F8-4EE4-942A-2529D2BF8616}"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4073986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809862-17F8-4EE4-942A-2529D2BF8616}" type="datetimeFigureOut">
              <a:rPr lang="en-US" smtClean="0"/>
              <a:t>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489853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809862-17F8-4EE4-942A-2529D2BF8616}" type="datetimeFigureOut">
              <a:rPr lang="en-US" smtClean="0"/>
              <a:t>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504952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809862-17F8-4EE4-942A-2529D2BF8616}" type="datetimeFigureOut">
              <a:rPr lang="en-US" smtClean="0"/>
              <a:t>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298406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809862-17F8-4EE4-942A-2529D2BF8616}" type="datetimeFigureOut">
              <a:rPr lang="en-US" smtClean="0"/>
              <a:t>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584311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809862-17F8-4EE4-942A-2529D2BF8616}" type="datetimeFigureOut">
              <a:rPr lang="en-US" smtClean="0"/>
              <a:t>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2773087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809862-17F8-4EE4-942A-2529D2BF8616}" type="datetimeFigureOut">
              <a:rPr lang="en-US" smtClean="0"/>
              <a:t>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5C3B-A78D-433E-99EE-4D1030EEC89C}" type="slidenum">
              <a:rPr lang="en-US" smtClean="0"/>
              <a:t>‹#›</a:t>
            </a:fld>
            <a:endParaRPr lang="en-US"/>
          </a:p>
        </p:txBody>
      </p:sp>
    </p:spTree>
    <p:extLst>
      <p:ext uri="{BB962C8B-B14F-4D97-AF65-F5344CB8AC3E}">
        <p14:creationId xmlns:p14="http://schemas.microsoft.com/office/powerpoint/2010/main" val="3809116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809862-17F8-4EE4-942A-2529D2BF8616}" type="datetimeFigureOut">
              <a:rPr lang="en-US" smtClean="0"/>
              <a:t>2/5/2019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655C3B-A78D-433E-99EE-4D1030EEC89C}" type="slidenum">
              <a:rPr lang="en-US" smtClean="0"/>
              <a:t>‹#›</a:t>
            </a:fld>
            <a:endParaRPr lang="en-US"/>
          </a:p>
        </p:txBody>
      </p:sp>
    </p:spTree>
    <p:extLst>
      <p:ext uri="{BB962C8B-B14F-4D97-AF65-F5344CB8AC3E}">
        <p14:creationId xmlns:p14="http://schemas.microsoft.com/office/powerpoint/2010/main" val="4226948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a:bodyPr>
          <a:lstStyle/>
          <a:p>
            <a:r>
              <a:rPr lang="en-US" dirty="0" smtClean="0"/>
              <a:t>Centre for Research in Art of Film and Television</a:t>
            </a:r>
            <a:endParaRPr lang="en-US" dirty="0"/>
          </a:p>
        </p:txBody>
      </p:sp>
      <p:sp>
        <p:nvSpPr>
          <p:cNvPr id="3" name="Content Placeholder 2"/>
          <p:cNvSpPr>
            <a:spLocks noGrp="1"/>
          </p:cNvSpPr>
          <p:nvPr>
            <p:ph idx="1"/>
          </p:nvPr>
        </p:nvSpPr>
        <p:spPr>
          <a:xfrm>
            <a:off x="457200" y="2514600"/>
            <a:ext cx="8229600" cy="3611563"/>
          </a:xfrm>
        </p:spPr>
        <p:txBody>
          <a:bodyPr/>
          <a:lstStyle/>
          <a:p>
            <a:pPr marL="0" indent="0">
              <a:buNone/>
            </a:pPr>
            <a:r>
              <a:rPr lang="en-US" sz="2400" dirty="0" smtClean="0"/>
              <a:t>	B-11</a:t>
            </a:r>
            <a:r>
              <a:rPr lang="en-US" sz="2400" dirty="0"/>
              <a:t>, IMM BUILDING. QUTAB INSTITUTIONAL AREA, </a:t>
            </a:r>
            <a:endParaRPr lang="en-US" sz="2400" dirty="0" smtClean="0"/>
          </a:p>
          <a:p>
            <a:pPr marL="0" indent="0">
              <a:buNone/>
            </a:pPr>
            <a:r>
              <a:rPr lang="en-US" sz="2400" dirty="0" smtClean="0"/>
              <a:t>			NEW DELHI-110016</a:t>
            </a:r>
            <a:endParaRPr lang="en-US" sz="2400" dirty="0"/>
          </a:p>
          <a:p>
            <a:pPr marL="0" indent="0">
              <a:buNone/>
            </a:pPr>
            <a:endParaRPr lang="en-US" dirty="0" smtClean="0"/>
          </a:p>
          <a:p>
            <a:pPr marL="0" indent="0">
              <a:buNone/>
            </a:pPr>
            <a:r>
              <a:rPr lang="en-US" sz="2400" dirty="0" smtClean="0"/>
              <a:t>		     Tel</a:t>
            </a:r>
            <a:r>
              <a:rPr lang="en-US" sz="2400" dirty="0"/>
              <a:t>: 98 99 25 11 33 / 44 / </a:t>
            </a:r>
            <a:r>
              <a:rPr lang="en-US" sz="2400" dirty="0" smtClean="0"/>
              <a:t>55</a:t>
            </a:r>
          </a:p>
          <a:p>
            <a:pPr marL="0" indent="0">
              <a:buNone/>
            </a:pPr>
            <a:r>
              <a:rPr lang="en-US" sz="2400" b="1" dirty="0" smtClean="0"/>
              <a:t>		      www.craftfilmschool.com</a:t>
            </a:r>
            <a:endParaRPr lang="en-US" b="1" dirty="0"/>
          </a:p>
          <a:p>
            <a:endParaRPr lang="en-US" dirty="0"/>
          </a:p>
        </p:txBody>
      </p:sp>
    </p:spTree>
    <p:extLst>
      <p:ext uri="{BB962C8B-B14F-4D97-AF65-F5344CB8AC3E}">
        <p14:creationId xmlns:p14="http://schemas.microsoft.com/office/powerpoint/2010/main" val="2428003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Film Sound </a:t>
            </a:r>
            <a:endParaRPr lang="en-US" dirty="0"/>
          </a:p>
        </p:txBody>
      </p:sp>
      <p:sp>
        <p:nvSpPr>
          <p:cNvPr id="3" name="Subtitle 2"/>
          <p:cNvSpPr>
            <a:spLocks noGrp="1"/>
          </p:cNvSpPr>
          <p:nvPr>
            <p:ph type="subTitle" idx="1"/>
          </p:nvPr>
        </p:nvSpPr>
        <p:spPr/>
        <p:txBody>
          <a:bodyPr/>
          <a:lstStyle/>
          <a:p>
            <a:r>
              <a:rPr lang="en-US" dirty="0" smtClean="0"/>
              <a:t>Film Specific Questions</a:t>
            </a:r>
            <a:endParaRPr lang="en-US" dirty="0"/>
          </a:p>
        </p:txBody>
      </p:sp>
    </p:spTree>
    <p:extLst>
      <p:ext uri="{BB962C8B-B14F-4D97-AF65-F5344CB8AC3E}">
        <p14:creationId xmlns:p14="http://schemas.microsoft.com/office/powerpoint/2010/main" val="2473870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How do Sound Effects help to Shape a Film?</a:t>
            </a:r>
          </a:p>
        </p:txBody>
      </p:sp>
      <p:sp>
        <p:nvSpPr>
          <p:cNvPr id="3" name="Content Placeholder 2"/>
          <p:cNvSpPr>
            <a:spLocks noGrp="1"/>
          </p:cNvSpPr>
          <p:nvPr>
            <p:ph idx="1"/>
          </p:nvPr>
        </p:nvSpPr>
        <p:spPr>
          <a:xfrm>
            <a:off x="457200" y="1371600"/>
            <a:ext cx="8229600" cy="4876800"/>
          </a:xfrm>
        </p:spPr>
        <p:txBody>
          <a:bodyPr>
            <a:noAutofit/>
          </a:bodyPr>
          <a:lstStyle/>
          <a:p>
            <a:pPr marL="0" indent="0" algn="just">
              <a:buNone/>
            </a:pPr>
            <a:r>
              <a:rPr lang="en-US" sz="1525" dirty="0" smtClean="0"/>
              <a:t>Sound </a:t>
            </a:r>
            <a:r>
              <a:rPr lang="en-US" sz="1525" dirty="0"/>
              <a:t>effects can be used to add mood or atmosphere to a </a:t>
            </a:r>
            <a:r>
              <a:rPr lang="en-US" sz="1525" dirty="0" smtClean="0"/>
              <a:t>film </a:t>
            </a:r>
            <a:r>
              <a:rPr lang="en-US" sz="1525" dirty="0"/>
              <a:t>by creating a soundscape that accents or adds another layer of meaning to the images on the screen. Pitch, tempo, and volume may be altered to indicate how the </a:t>
            </a:r>
            <a:r>
              <a:rPr lang="en-US" sz="1525" dirty="0" smtClean="0"/>
              <a:t>filmmaker </a:t>
            </a:r>
            <a:r>
              <a:rPr lang="en-US" sz="1525" dirty="0"/>
              <a:t>expects the audience to respond to a given noise. For instance, high-pitched sounds, including screams or squealing tires, help to create a sense of anxiety, while low-pitched sounds, including the sounds of waves or the swinging of a door, can be used to create a sense of calm or mystery. </a:t>
            </a:r>
            <a:endParaRPr lang="en-US" sz="1525" dirty="0" smtClean="0"/>
          </a:p>
          <a:p>
            <a:pPr marL="0" indent="0" algn="just">
              <a:buNone/>
            </a:pPr>
            <a:endParaRPr lang="en-US" sz="1525" dirty="0" smtClean="0"/>
          </a:p>
          <a:p>
            <a:pPr marL="0" indent="0" algn="just">
              <a:buNone/>
            </a:pPr>
            <a:r>
              <a:rPr lang="en-US" sz="1525" dirty="0" smtClean="0"/>
              <a:t>Perhaps </a:t>
            </a:r>
            <a:r>
              <a:rPr lang="en-US" sz="1525" dirty="0"/>
              <a:t>the most interesting use of sound in a movie is the very absence of it: silence. At key points in a </a:t>
            </a:r>
            <a:r>
              <a:rPr lang="en-US" sz="1525" dirty="0" smtClean="0"/>
              <a:t>film</a:t>
            </a:r>
            <a:r>
              <a:rPr lang="en-US" sz="1525" dirty="0"/>
              <a:t>, directors may use silence in much the same way that they would use a freeze frame. Both tend to arrest the audience’s attention to highlight some action or change in story direction. Silence can be used to build up a scene’s intensity or to foreshadow impending doom. </a:t>
            </a:r>
            <a:endParaRPr lang="en-US" sz="1525" dirty="0" smtClean="0"/>
          </a:p>
          <a:p>
            <a:pPr marL="0" indent="0" algn="just">
              <a:buNone/>
            </a:pPr>
            <a:endParaRPr lang="en-US" sz="1525" dirty="0"/>
          </a:p>
          <a:p>
            <a:pPr marL="0" indent="0" algn="just">
              <a:buNone/>
            </a:pPr>
            <a:r>
              <a:rPr lang="en-US" sz="1525" dirty="0" smtClean="0"/>
              <a:t>In </a:t>
            </a:r>
            <a:r>
              <a:rPr lang="en-US" sz="1525" dirty="0"/>
              <a:t>recent years, special sound effects have been added to movies in order to heighten the </a:t>
            </a:r>
            <a:r>
              <a:rPr lang="en-US" sz="1525" dirty="0" smtClean="0"/>
              <a:t>film </a:t>
            </a:r>
            <a:r>
              <a:rPr lang="en-US" sz="1525" dirty="0"/>
              <a:t>experience. Many of these sound effects, including explosions, phaser blasts, wind, and animal sounds are drawn from computer sound effects libraries and are added to a lm after the movie has been shot. Besides creating louder and more dramatic movies, these effects have tended to draw more attention to movie sound. With advancements in surround sound, sound effects have developed a more “directional” element, appearing to come from a </a:t>
            </a:r>
            <a:r>
              <a:rPr lang="en-US" sz="1525" dirty="0" smtClean="0"/>
              <a:t>specific </a:t>
            </a:r>
            <a:r>
              <a:rPr lang="en-US" sz="1525" dirty="0"/>
              <a:t>place or direction. This directional quality of sound (alongside elements such as echoes) enhances a three-dimensional sense of space in the movie.</a:t>
            </a:r>
          </a:p>
        </p:txBody>
      </p:sp>
    </p:spTree>
    <p:extLst>
      <p:ext uri="{BB962C8B-B14F-4D97-AF65-F5344CB8AC3E}">
        <p14:creationId xmlns:p14="http://schemas.microsoft.com/office/powerpoint/2010/main" val="1730772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How Does Music Help to Shape a Film?</a:t>
            </a:r>
          </a:p>
        </p:txBody>
      </p:sp>
      <p:sp>
        <p:nvSpPr>
          <p:cNvPr id="3" name="Content Placeholder 2"/>
          <p:cNvSpPr>
            <a:spLocks noGrp="1"/>
          </p:cNvSpPr>
          <p:nvPr>
            <p:ph idx="1"/>
          </p:nvPr>
        </p:nvSpPr>
        <p:spPr>
          <a:xfrm>
            <a:off x="457200" y="1447800"/>
            <a:ext cx="8229600" cy="4678363"/>
          </a:xfrm>
        </p:spPr>
        <p:txBody>
          <a:bodyPr>
            <a:noAutofit/>
          </a:bodyPr>
          <a:lstStyle/>
          <a:p>
            <a:pPr marL="0" indent="0">
              <a:buNone/>
            </a:pPr>
            <a:r>
              <a:rPr lang="en-US" sz="1600" dirty="0" smtClean="0"/>
              <a:t>Music </a:t>
            </a:r>
            <a:r>
              <a:rPr lang="en-US" sz="1600" dirty="0"/>
              <a:t>is one of the most peculiar conventions in movies. No one questions that music should be a part of movies because we’ve all grown used to the idea that, in a movie, when two people kiss, we should hear music in the background. Or when the platoon attacks the beach, a symphony should provide the inspiration behind their assault. Of course, no one has a soundtrack accompanying their real lives. But in movies we not only accept this convention, we demand it. </a:t>
            </a:r>
            <a:endParaRPr lang="en-US" sz="1600" dirty="0" smtClean="0"/>
          </a:p>
          <a:p>
            <a:pPr marL="0" indent="0">
              <a:buNone/>
            </a:pPr>
            <a:r>
              <a:rPr lang="en-US" sz="1600" dirty="0" smtClean="0"/>
              <a:t>Music </a:t>
            </a:r>
            <a:r>
              <a:rPr lang="en-US" sz="1600" dirty="0"/>
              <a:t>can be used for a number of effects in a movie. The most obvious way music scores are used is to guide the emotional response of the audience. They provide clues, or, in most cases, huge signposts, that tell audiences how the </a:t>
            </a:r>
            <a:r>
              <a:rPr lang="en-US" sz="1600" dirty="0" smtClean="0"/>
              <a:t>filmmaker </a:t>
            </a:r>
            <a:r>
              <a:rPr lang="en-US" sz="1600" dirty="0"/>
              <a:t>wants them to react to a given scene. </a:t>
            </a:r>
            <a:endParaRPr lang="en-US" sz="1600" dirty="0" smtClean="0"/>
          </a:p>
          <a:p>
            <a:pPr marL="0" indent="0">
              <a:buNone/>
            </a:pPr>
            <a:r>
              <a:rPr lang="en-US" sz="1600" dirty="0" smtClean="0"/>
              <a:t>Some </a:t>
            </a:r>
            <a:r>
              <a:rPr lang="en-US" sz="1600" dirty="0"/>
              <a:t>directors play against our expectations and use music in ways we might not expect. Stanley Kubrick shocked audiences when he used “Singin’ in the Rain” as the backdrop to a horrible rape scene in A Clockwork Orange (1971). </a:t>
            </a:r>
            <a:endParaRPr lang="en-US" sz="1600" dirty="0" smtClean="0"/>
          </a:p>
          <a:p>
            <a:pPr marL="0" indent="0">
              <a:buNone/>
            </a:pPr>
            <a:r>
              <a:rPr lang="en-US" sz="1600" dirty="0" smtClean="0"/>
              <a:t>Music </a:t>
            </a:r>
            <a:r>
              <a:rPr lang="en-US" sz="1600" dirty="0"/>
              <a:t>can also provide an overture for a movie when it’s used as the backdrop for the opening credits. The brassy theme music composed by John Williams for Star Wars is one famous and often-parodied example. </a:t>
            </a:r>
            <a:endParaRPr lang="en-US" sz="1600" dirty="0" smtClean="0"/>
          </a:p>
          <a:p>
            <a:pPr marL="0" indent="0">
              <a:buNone/>
            </a:pPr>
            <a:r>
              <a:rPr lang="en-US" sz="1600" dirty="0" smtClean="0"/>
              <a:t>In </a:t>
            </a:r>
            <a:r>
              <a:rPr lang="en-US" sz="1600" dirty="0"/>
              <a:t>some instances, directors use music to foreshadow upcoming events. In horror movies, for example, the score is often used to build up tension and suspense just before the monster attacks one of its victims. </a:t>
            </a:r>
            <a:endParaRPr lang="en-US" sz="1600" dirty="0" smtClean="0"/>
          </a:p>
          <a:p>
            <a:pPr marL="0" indent="0">
              <a:buNone/>
            </a:pPr>
            <a:r>
              <a:rPr lang="en-US" sz="1600" dirty="0" smtClean="0"/>
              <a:t>Finally</a:t>
            </a:r>
            <a:r>
              <a:rPr lang="en-US" sz="1600" dirty="0"/>
              <a:t>, music can be used to shape the ethnic or cultural context of a </a:t>
            </a:r>
            <a:r>
              <a:rPr lang="en-US" sz="1600" dirty="0" smtClean="0"/>
              <a:t>film</a:t>
            </a:r>
            <a:r>
              <a:rPr lang="en-US" sz="1600" dirty="0"/>
              <a:t>.</a:t>
            </a:r>
          </a:p>
        </p:txBody>
      </p:sp>
    </p:spTree>
    <p:extLst>
      <p:ext uri="{BB962C8B-B14F-4D97-AF65-F5344CB8AC3E}">
        <p14:creationId xmlns:p14="http://schemas.microsoft.com/office/powerpoint/2010/main" val="882393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How Does the Spoken Word Help to Shape a Film?</a:t>
            </a:r>
          </a:p>
        </p:txBody>
      </p:sp>
      <p:sp>
        <p:nvSpPr>
          <p:cNvPr id="3" name="Content Placeholder 2"/>
          <p:cNvSpPr>
            <a:spLocks noGrp="1"/>
          </p:cNvSpPr>
          <p:nvPr>
            <p:ph idx="1"/>
          </p:nvPr>
        </p:nvSpPr>
        <p:spPr/>
        <p:txBody>
          <a:bodyPr>
            <a:normAutofit lnSpcReduction="10000"/>
          </a:bodyPr>
          <a:lstStyle/>
          <a:p>
            <a:pPr marL="0" indent="0">
              <a:buNone/>
            </a:pPr>
            <a:r>
              <a:rPr lang="en-US" sz="1600" dirty="0"/>
              <a:t>In addition to giving voice to the characters in a movie, two of the more interesting ways the spoken word can shape a movie are through voice-overs and by providing subtext to a scene. Voice-overs are typically used in documentary </a:t>
            </a:r>
            <a:r>
              <a:rPr lang="en-US" sz="1600" dirty="0" smtClean="0"/>
              <a:t>films</a:t>
            </a:r>
            <a:r>
              <a:rPr lang="en-US" sz="1600" dirty="0"/>
              <a:t>, although they occasionally turn up in </a:t>
            </a:r>
            <a:r>
              <a:rPr lang="en-US" sz="1600" dirty="0" smtClean="0"/>
              <a:t>fiction films </a:t>
            </a:r>
            <a:r>
              <a:rPr lang="en-US" sz="1600" dirty="0"/>
              <a:t>such as the original Blade Runner (1982), to provide background to a story or to help move a story from one set of events to another</a:t>
            </a:r>
            <a:r>
              <a:rPr lang="en-US" sz="1600" dirty="0" smtClean="0"/>
              <a:t>.</a:t>
            </a:r>
          </a:p>
          <a:p>
            <a:pPr marL="0" indent="0">
              <a:buNone/>
            </a:pPr>
            <a:r>
              <a:rPr lang="en-US" sz="1600" dirty="0"/>
              <a:t>Used well, voice-overs can be unobtrusive. Used poorly, voice-overs can often seem like “the voice of god”, bringing forth wisdom audiences are supposed to accept unquestioningly. For this reason, </a:t>
            </a:r>
            <a:r>
              <a:rPr lang="en-US" sz="1600" dirty="0" smtClean="0"/>
              <a:t>some filmmakers </a:t>
            </a:r>
            <a:r>
              <a:rPr lang="en-US" sz="1600" dirty="0"/>
              <a:t>refuse to use voice-overs in their </a:t>
            </a:r>
            <a:r>
              <a:rPr lang="en-US" sz="1600" dirty="0" smtClean="0"/>
              <a:t>films </a:t>
            </a:r>
            <a:r>
              <a:rPr lang="en-US" sz="1600" dirty="0"/>
              <a:t>to let audiences have more freedom in determining what the meaning of the </a:t>
            </a:r>
            <a:r>
              <a:rPr lang="en-US" sz="1600" dirty="0" smtClean="0"/>
              <a:t>film </a:t>
            </a:r>
            <a:r>
              <a:rPr lang="en-US" sz="1600" dirty="0"/>
              <a:t>is. </a:t>
            </a:r>
            <a:endParaRPr lang="en-US" sz="1600" dirty="0" smtClean="0"/>
          </a:p>
          <a:p>
            <a:pPr marL="0" indent="0">
              <a:buNone/>
            </a:pPr>
            <a:r>
              <a:rPr lang="en-US" sz="1600" dirty="0" smtClean="0"/>
              <a:t>We </a:t>
            </a:r>
            <a:r>
              <a:rPr lang="en-US" sz="1600" dirty="0"/>
              <a:t>all know from our own personal conversations that there is often a subtext to the words we hear. Subtext means there is an implicit meaning standing behind the language we actually hear. In </a:t>
            </a:r>
            <a:r>
              <a:rPr lang="en-US" sz="1600" dirty="0" smtClean="0"/>
              <a:t>film</a:t>
            </a:r>
            <a:r>
              <a:rPr lang="en-US" sz="1600" dirty="0"/>
              <a:t>, actors use this element of language to shape a scene without actually saying what they mean. </a:t>
            </a:r>
            <a:endParaRPr lang="en-US" sz="1600" dirty="0" smtClean="0"/>
          </a:p>
          <a:p>
            <a:pPr marL="0" indent="0">
              <a:buNone/>
            </a:pPr>
            <a:r>
              <a:rPr lang="en-US" sz="1600" dirty="0" smtClean="0"/>
              <a:t>Similarly</a:t>
            </a:r>
            <a:r>
              <a:rPr lang="en-US" sz="1600" dirty="0"/>
              <a:t>, some actors are known for their distinctive voices which have helped </a:t>
            </a:r>
            <a:r>
              <a:rPr lang="en-US" sz="1600" dirty="0" smtClean="0"/>
              <a:t>define </a:t>
            </a:r>
            <a:r>
              <a:rPr lang="en-US" sz="1600" dirty="0"/>
              <a:t>the characters they play. Marilyn Monroe is remembered for her high-pitched breathy voice, which gave a slightly ditzy feel to many of her </a:t>
            </a:r>
            <a:r>
              <a:rPr lang="en-US" sz="1600" dirty="0" smtClean="0"/>
              <a:t>characters, </a:t>
            </a:r>
            <a:r>
              <a:rPr lang="en-US" sz="1600" dirty="0"/>
              <a:t>while John Malkovich has a distant, aloof, and direct manner of speech which helps to give a sinister edge to many of his best on-screen performances.</a:t>
            </a:r>
          </a:p>
        </p:txBody>
      </p:sp>
    </p:spTree>
    <p:extLst>
      <p:ext uri="{BB962C8B-B14F-4D97-AF65-F5344CB8AC3E}">
        <p14:creationId xmlns:p14="http://schemas.microsoft.com/office/powerpoint/2010/main" val="27563650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TotalTime>
  <Words>911</Words>
  <Application>Microsoft Office PowerPoint</Application>
  <PresentationFormat>On-screen Show (4:3)</PresentationFormat>
  <Paragraphs>26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Centre for Research in Art of Film and Television</vt:lpstr>
      <vt:lpstr>Film Sound </vt:lpstr>
      <vt:lpstr>How do Sound Effects help to Shape a Film?</vt:lpstr>
      <vt:lpstr>How Does Music Help to Shape a Film?</vt:lpstr>
      <vt:lpstr>How Does the Spoken Word Help to Shape a Film?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Film Sound</dc:title>
  <dc:creator>Windows User</dc:creator>
  <cp:lastModifiedBy>Windows User</cp:lastModifiedBy>
  <cp:revision>25</cp:revision>
  <dcterms:created xsi:type="dcterms:W3CDTF">2019-02-01T19:06:35Z</dcterms:created>
  <dcterms:modified xsi:type="dcterms:W3CDTF">2019-02-04T22:02:45Z</dcterms:modified>
</cp:coreProperties>
</file>